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9" r:id="rId2"/>
    <p:sldId id="260" r:id="rId3"/>
    <p:sldId id="257" r:id="rId4"/>
    <p:sldId id="258" r:id="rId5"/>
    <p:sldId id="256" r:id="rId6"/>
  </p:sldIdLst>
  <p:sldSz cx="10080625" cy="7559675"/>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158" y="24"/>
      </p:cViewPr>
      <p:guideLst>
        <p:guide orient="horz" pos="2381"/>
        <p:guide pos="3175"/>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Kopfzeilenplatzhalter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3" name="Datumsplatzhalter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4" name="Fußzeilenplatzhalter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Arial" pitchFamily="18"/>
              <a:ea typeface="Microsoft YaHei" pitchFamily="2"/>
              <a:cs typeface="Mangal" pitchFamily="2"/>
            </a:endParaRPr>
          </a:p>
        </p:txBody>
      </p:sp>
      <p:sp>
        <p:nvSpPr>
          <p:cNvPr id="5" name="Foliennummernplatzhalter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AD20CEA8-1F04-4AE2-9D3B-8A30166A87B8}" type="slidenum">
              <a:t>‹Nr.›</a:t>
            </a:fld>
            <a:endParaRPr lang="de-DE"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3480915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lienbildplatzhalt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izenplatzhalter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de-DE"/>
          </a:p>
        </p:txBody>
      </p:sp>
      <p:sp>
        <p:nvSpPr>
          <p:cNvPr id="4" name="Kopfzeilenplatzhalter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5" name="Datumsplatzhalter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6" name="Fußzeilenplatzhalter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7" name="Foliennummernplatzhalter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de-DE" sz="1400" kern="1200">
                <a:latin typeface="Times New Roman" pitchFamily="18"/>
                <a:ea typeface="Arial Unicode MS" pitchFamily="2"/>
                <a:cs typeface="Tahoma" pitchFamily="2"/>
              </a:defRPr>
            </a:lvl1pPr>
          </a:lstStyle>
          <a:p>
            <a:pPr lvl="0"/>
            <a:fld id="{DF88F8F4-35FC-4ED6-8D63-8B1D9D8E6CEF}" type="slidenum">
              <a:t>‹Nr.›</a:t>
            </a:fld>
            <a:endParaRPr lang="de-DE"/>
          </a:p>
        </p:txBody>
      </p:sp>
    </p:spTree>
    <p:extLst>
      <p:ext uri="{BB962C8B-B14F-4D97-AF65-F5344CB8AC3E}">
        <p14:creationId xmlns:p14="http://schemas.microsoft.com/office/powerpoint/2010/main" val="1538236279"/>
      </p:ext>
    </p:extLst>
  </p:cSld>
  <p:clrMap bg1="lt1" tx1="dk1" bg2="lt2" tx2="dk2" accent1="accent1" accent2="accent2" accent3="accent3" accent4="accent4" accent5="accent5" accent6="accent6" hlink="hlink" folHlink="folHlink"/>
  <p:notesStyle>
    <a:lvl1pPr marL="216000" marR="0" indent="-216000" rtl="0" hangingPunct="0">
      <a:tabLst/>
      <a:defRPr lang="de-DE"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380657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499681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19416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644462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47034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5650" y="2347913"/>
            <a:ext cx="8569325" cy="1620837"/>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endParaRPr lang="de-DE"/>
          </a:p>
        </p:txBody>
      </p:sp>
      <p:sp>
        <p:nvSpPr>
          <p:cNvPr id="6" name="Foliennummernplatzhalter 5"/>
          <p:cNvSpPr>
            <a:spLocks noGrp="1"/>
          </p:cNvSpPr>
          <p:nvPr>
            <p:ph type="sldNum" sz="quarter" idx="12"/>
          </p:nvPr>
        </p:nvSpPr>
        <p:spPr/>
        <p:txBody>
          <a:bodyPr/>
          <a:lstStyle/>
          <a:p>
            <a:pPr lvl="0"/>
            <a:fld id="{986C29B3-B3D9-4284-92C4-136190B4CBEC}" type="slidenum">
              <a:t>‹Nr.›</a:t>
            </a:fld>
            <a:endParaRPr lang="de-DE"/>
          </a:p>
        </p:txBody>
      </p:sp>
    </p:spTree>
    <p:extLst>
      <p:ext uri="{BB962C8B-B14F-4D97-AF65-F5344CB8AC3E}">
        <p14:creationId xmlns:p14="http://schemas.microsoft.com/office/powerpoint/2010/main" val="304383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endParaRPr lang="de-DE"/>
          </a:p>
        </p:txBody>
      </p:sp>
      <p:sp>
        <p:nvSpPr>
          <p:cNvPr id="6" name="Foliennummernplatzhalter 5"/>
          <p:cNvSpPr>
            <a:spLocks noGrp="1"/>
          </p:cNvSpPr>
          <p:nvPr>
            <p:ph type="sldNum" sz="quarter" idx="12"/>
          </p:nvPr>
        </p:nvSpPr>
        <p:spPr/>
        <p:txBody>
          <a:bodyPr/>
          <a:lstStyle/>
          <a:p>
            <a:pPr lvl="0"/>
            <a:fld id="{9968EDF2-D7BD-4EE9-826A-D65E9582F468}" type="slidenum">
              <a:t>‹Nr.›</a:t>
            </a:fld>
            <a:endParaRPr lang="de-DE"/>
          </a:p>
        </p:txBody>
      </p:sp>
    </p:spTree>
    <p:extLst>
      <p:ext uri="{BB962C8B-B14F-4D97-AF65-F5344CB8AC3E}">
        <p14:creationId xmlns:p14="http://schemas.microsoft.com/office/powerpoint/2010/main" val="1943875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08850" y="301625"/>
            <a:ext cx="2266950" cy="6456363"/>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3238" y="301625"/>
            <a:ext cx="6653212" cy="6456363"/>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endParaRPr lang="de-DE"/>
          </a:p>
        </p:txBody>
      </p:sp>
      <p:sp>
        <p:nvSpPr>
          <p:cNvPr id="6" name="Foliennummernplatzhalter 5"/>
          <p:cNvSpPr>
            <a:spLocks noGrp="1"/>
          </p:cNvSpPr>
          <p:nvPr>
            <p:ph type="sldNum" sz="quarter" idx="12"/>
          </p:nvPr>
        </p:nvSpPr>
        <p:spPr/>
        <p:txBody>
          <a:bodyPr/>
          <a:lstStyle/>
          <a:p>
            <a:pPr lvl="0"/>
            <a:fld id="{F0618D44-6897-4132-948B-60D4F00F9363}" type="slidenum">
              <a:t>‹Nr.›</a:t>
            </a:fld>
            <a:endParaRPr lang="de-DE"/>
          </a:p>
        </p:txBody>
      </p:sp>
    </p:spTree>
    <p:extLst>
      <p:ext uri="{BB962C8B-B14F-4D97-AF65-F5344CB8AC3E}">
        <p14:creationId xmlns:p14="http://schemas.microsoft.com/office/powerpoint/2010/main" val="2864185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endParaRPr lang="de-DE"/>
          </a:p>
        </p:txBody>
      </p:sp>
      <p:sp>
        <p:nvSpPr>
          <p:cNvPr id="6" name="Foliennummernplatzhalter 5"/>
          <p:cNvSpPr>
            <a:spLocks noGrp="1"/>
          </p:cNvSpPr>
          <p:nvPr>
            <p:ph type="sldNum" sz="quarter" idx="12"/>
          </p:nvPr>
        </p:nvSpPr>
        <p:spPr/>
        <p:txBody>
          <a:bodyPr/>
          <a:lstStyle/>
          <a:p>
            <a:pPr lvl="0"/>
            <a:fld id="{A1E892A6-5AB8-4287-B5CA-25E632B1815E}" type="slidenum">
              <a:t>‹Nr.›</a:t>
            </a:fld>
            <a:endParaRPr lang="de-DE"/>
          </a:p>
        </p:txBody>
      </p:sp>
    </p:spTree>
    <p:extLst>
      <p:ext uri="{BB962C8B-B14F-4D97-AF65-F5344CB8AC3E}">
        <p14:creationId xmlns:p14="http://schemas.microsoft.com/office/powerpoint/2010/main" val="1725575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96925" y="4857750"/>
            <a:ext cx="8567738" cy="15017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pPr lvl="0"/>
            <a:endParaRPr lang="de-DE"/>
          </a:p>
        </p:txBody>
      </p:sp>
      <p:sp>
        <p:nvSpPr>
          <p:cNvPr id="5" name="Fußzeilenplatzhalter 4"/>
          <p:cNvSpPr>
            <a:spLocks noGrp="1"/>
          </p:cNvSpPr>
          <p:nvPr>
            <p:ph type="ftr" sz="quarter" idx="11"/>
          </p:nvPr>
        </p:nvSpPr>
        <p:spPr/>
        <p:txBody>
          <a:bodyPr/>
          <a:lstStyle/>
          <a:p>
            <a:pPr lvl="0"/>
            <a:endParaRPr lang="de-DE"/>
          </a:p>
        </p:txBody>
      </p:sp>
      <p:sp>
        <p:nvSpPr>
          <p:cNvPr id="6" name="Foliennummernplatzhalter 5"/>
          <p:cNvSpPr>
            <a:spLocks noGrp="1"/>
          </p:cNvSpPr>
          <p:nvPr>
            <p:ph type="sldNum" sz="quarter" idx="12"/>
          </p:nvPr>
        </p:nvSpPr>
        <p:spPr/>
        <p:txBody>
          <a:bodyPr/>
          <a:lstStyle/>
          <a:p>
            <a:pPr lvl="0"/>
            <a:fld id="{536C279E-4DDF-4B6E-ABD5-361921524472}" type="slidenum">
              <a:t>‹Nr.›</a:t>
            </a:fld>
            <a:endParaRPr lang="de-DE"/>
          </a:p>
        </p:txBody>
      </p:sp>
    </p:spTree>
    <p:extLst>
      <p:ext uri="{BB962C8B-B14F-4D97-AF65-F5344CB8AC3E}">
        <p14:creationId xmlns:p14="http://schemas.microsoft.com/office/powerpoint/2010/main" val="2781757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endParaRPr lang="de-DE"/>
          </a:p>
        </p:txBody>
      </p:sp>
      <p:sp>
        <p:nvSpPr>
          <p:cNvPr id="7" name="Foliennummernplatzhalter 6"/>
          <p:cNvSpPr>
            <a:spLocks noGrp="1"/>
          </p:cNvSpPr>
          <p:nvPr>
            <p:ph type="sldNum" sz="quarter" idx="12"/>
          </p:nvPr>
        </p:nvSpPr>
        <p:spPr/>
        <p:txBody>
          <a:bodyPr/>
          <a:lstStyle/>
          <a:p>
            <a:pPr lvl="0"/>
            <a:fld id="{D980C37D-8ED8-400F-AD49-A06E50A0F153}" type="slidenum">
              <a:t>‹Nr.›</a:t>
            </a:fld>
            <a:endParaRPr lang="de-DE"/>
          </a:p>
        </p:txBody>
      </p:sp>
    </p:spTree>
    <p:extLst>
      <p:ext uri="{BB962C8B-B14F-4D97-AF65-F5344CB8AC3E}">
        <p14:creationId xmlns:p14="http://schemas.microsoft.com/office/powerpoint/2010/main" val="1165170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825" y="303213"/>
            <a:ext cx="9072563" cy="1258887"/>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pPr lvl="0"/>
            <a:endParaRPr lang="de-DE"/>
          </a:p>
        </p:txBody>
      </p:sp>
      <p:sp>
        <p:nvSpPr>
          <p:cNvPr id="8" name="Fußzeilenplatzhalter 7"/>
          <p:cNvSpPr>
            <a:spLocks noGrp="1"/>
          </p:cNvSpPr>
          <p:nvPr>
            <p:ph type="ftr" sz="quarter" idx="11"/>
          </p:nvPr>
        </p:nvSpPr>
        <p:spPr/>
        <p:txBody>
          <a:bodyPr/>
          <a:lstStyle/>
          <a:p>
            <a:pPr lvl="0"/>
            <a:endParaRPr lang="de-DE"/>
          </a:p>
        </p:txBody>
      </p:sp>
      <p:sp>
        <p:nvSpPr>
          <p:cNvPr id="9" name="Foliennummernplatzhalter 8"/>
          <p:cNvSpPr>
            <a:spLocks noGrp="1"/>
          </p:cNvSpPr>
          <p:nvPr>
            <p:ph type="sldNum" sz="quarter" idx="12"/>
          </p:nvPr>
        </p:nvSpPr>
        <p:spPr/>
        <p:txBody>
          <a:bodyPr/>
          <a:lstStyle/>
          <a:p>
            <a:pPr lvl="0"/>
            <a:fld id="{73C84AD7-4D3E-42AA-AC19-5C8532DA2875}" type="slidenum">
              <a:t>‹Nr.›</a:t>
            </a:fld>
            <a:endParaRPr lang="de-DE"/>
          </a:p>
        </p:txBody>
      </p:sp>
    </p:spTree>
    <p:extLst>
      <p:ext uri="{BB962C8B-B14F-4D97-AF65-F5344CB8AC3E}">
        <p14:creationId xmlns:p14="http://schemas.microsoft.com/office/powerpoint/2010/main" val="3591471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pPr lvl="0"/>
            <a:endParaRPr lang="de-DE"/>
          </a:p>
        </p:txBody>
      </p:sp>
      <p:sp>
        <p:nvSpPr>
          <p:cNvPr id="4" name="Fußzeilenplatzhalter 3"/>
          <p:cNvSpPr>
            <a:spLocks noGrp="1"/>
          </p:cNvSpPr>
          <p:nvPr>
            <p:ph type="ftr" sz="quarter" idx="11"/>
          </p:nvPr>
        </p:nvSpPr>
        <p:spPr/>
        <p:txBody>
          <a:bodyPr/>
          <a:lstStyle/>
          <a:p>
            <a:pPr lvl="0"/>
            <a:endParaRPr lang="de-DE"/>
          </a:p>
        </p:txBody>
      </p:sp>
      <p:sp>
        <p:nvSpPr>
          <p:cNvPr id="5" name="Foliennummernplatzhalter 4"/>
          <p:cNvSpPr>
            <a:spLocks noGrp="1"/>
          </p:cNvSpPr>
          <p:nvPr>
            <p:ph type="sldNum" sz="quarter" idx="12"/>
          </p:nvPr>
        </p:nvSpPr>
        <p:spPr/>
        <p:txBody>
          <a:bodyPr/>
          <a:lstStyle/>
          <a:p>
            <a:pPr lvl="0"/>
            <a:fld id="{6F85C0FC-1DEC-4712-95B4-1C0520AE56E6}" type="slidenum">
              <a:t>‹Nr.›</a:t>
            </a:fld>
            <a:endParaRPr lang="de-DE"/>
          </a:p>
        </p:txBody>
      </p:sp>
    </p:spTree>
    <p:extLst>
      <p:ext uri="{BB962C8B-B14F-4D97-AF65-F5344CB8AC3E}">
        <p14:creationId xmlns:p14="http://schemas.microsoft.com/office/powerpoint/2010/main" val="3793148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lvl="0"/>
            <a:endParaRPr lang="de-DE"/>
          </a:p>
        </p:txBody>
      </p:sp>
      <p:sp>
        <p:nvSpPr>
          <p:cNvPr id="3" name="Fußzeilenplatzhalter 2"/>
          <p:cNvSpPr>
            <a:spLocks noGrp="1"/>
          </p:cNvSpPr>
          <p:nvPr>
            <p:ph type="ftr" sz="quarter" idx="11"/>
          </p:nvPr>
        </p:nvSpPr>
        <p:spPr/>
        <p:txBody>
          <a:bodyPr/>
          <a:lstStyle/>
          <a:p>
            <a:pPr lvl="0"/>
            <a:endParaRPr lang="de-DE"/>
          </a:p>
        </p:txBody>
      </p:sp>
      <p:sp>
        <p:nvSpPr>
          <p:cNvPr id="4" name="Foliennummernplatzhalter 3"/>
          <p:cNvSpPr>
            <a:spLocks noGrp="1"/>
          </p:cNvSpPr>
          <p:nvPr>
            <p:ph type="sldNum" sz="quarter" idx="12"/>
          </p:nvPr>
        </p:nvSpPr>
        <p:spPr/>
        <p:txBody>
          <a:bodyPr/>
          <a:lstStyle/>
          <a:p>
            <a:pPr lvl="0"/>
            <a:fld id="{2EE5396D-42F2-40B4-AED8-9A562732BB66}" type="slidenum">
              <a:t>‹Nr.›</a:t>
            </a:fld>
            <a:endParaRPr lang="de-DE"/>
          </a:p>
        </p:txBody>
      </p:sp>
    </p:spTree>
    <p:extLst>
      <p:ext uri="{BB962C8B-B14F-4D97-AF65-F5344CB8AC3E}">
        <p14:creationId xmlns:p14="http://schemas.microsoft.com/office/powerpoint/2010/main" val="2949505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04825" y="301625"/>
            <a:ext cx="3316288" cy="1279525"/>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endParaRPr lang="de-DE"/>
          </a:p>
        </p:txBody>
      </p:sp>
      <p:sp>
        <p:nvSpPr>
          <p:cNvPr id="7" name="Foliennummernplatzhalter 6"/>
          <p:cNvSpPr>
            <a:spLocks noGrp="1"/>
          </p:cNvSpPr>
          <p:nvPr>
            <p:ph type="sldNum" sz="quarter" idx="12"/>
          </p:nvPr>
        </p:nvSpPr>
        <p:spPr/>
        <p:txBody>
          <a:bodyPr/>
          <a:lstStyle/>
          <a:p>
            <a:pPr lvl="0"/>
            <a:fld id="{F38867F1-D188-4AB7-B70A-EC990B67D5FA}" type="slidenum">
              <a:t>‹Nr.›</a:t>
            </a:fld>
            <a:endParaRPr lang="de-DE"/>
          </a:p>
        </p:txBody>
      </p:sp>
    </p:spTree>
    <p:extLst>
      <p:ext uri="{BB962C8B-B14F-4D97-AF65-F5344CB8AC3E}">
        <p14:creationId xmlns:p14="http://schemas.microsoft.com/office/powerpoint/2010/main" val="2729794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76438" y="5291138"/>
            <a:ext cx="6048375" cy="625475"/>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pPr lvl="0"/>
            <a:endParaRPr lang="de-DE"/>
          </a:p>
        </p:txBody>
      </p:sp>
      <p:sp>
        <p:nvSpPr>
          <p:cNvPr id="6" name="Fußzeilenplatzhalter 5"/>
          <p:cNvSpPr>
            <a:spLocks noGrp="1"/>
          </p:cNvSpPr>
          <p:nvPr>
            <p:ph type="ftr" sz="quarter" idx="11"/>
          </p:nvPr>
        </p:nvSpPr>
        <p:spPr/>
        <p:txBody>
          <a:bodyPr/>
          <a:lstStyle/>
          <a:p>
            <a:pPr lvl="0"/>
            <a:endParaRPr lang="de-DE"/>
          </a:p>
        </p:txBody>
      </p:sp>
      <p:sp>
        <p:nvSpPr>
          <p:cNvPr id="7" name="Foliennummernplatzhalter 6"/>
          <p:cNvSpPr>
            <a:spLocks noGrp="1"/>
          </p:cNvSpPr>
          <p:nvPr>
            <p:ph type="sldNum" sz="quarter" idx="12"/>
          </p:nvPr>
        </p:nvSpPr>
        <p:spPr/>
        <p:txBody>
          <a:bodyPr/>
          <a:lstStyle/>
          <a:p>
            <a:pPr lvl="0"/>
            <a:fld id="{1EE5845D-DC05-440A-B0F9-FAA5E4FEE1DD}" type="slidenum">
              <a:t>‹Nr.›</a:t>
            </a:fld>
            <a:endParaRPr lang="de-DE"/>
          </a:p>
        </p:txBody>
      </p:sp>
    </p:spTree>
    <p:extLst>
      <p:ext uri="{BB962C8B-B14F-4D97-AF65-F5344CB8AC3E}">
        <p14:creationId xmlns:p14="http://schemas.microsoft.com/office/powerpoint/2010/main" val="2157730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platzhalter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Textplatzhalter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5" name="Fußzeilenplatzhalter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de-DE" sz="1400" kern="1200">
                <a:latin typeface="Times New Roman" pitchFamily="18"/>
                <a:ea typeface="Arial Unicode MS" pitchFamily="2"/>
                <a:cs typeface="Tahoma" pitchFamily="2"/>
              </a:defRPr>
            </a:lvl1pPr>
          </a:lstStyle>
          <a:p>
            <a:pPr lvl="0"/>
            <a:endParaRPr lang="de-DE"/>
          </a:p>
        </p:txBody>
      </p:sp>
      <p:sp>
        <p:nvSpPr>
          <p:cNvPr id="6" name="Foliennummernplatzhalter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de-DE" sz="1400" kern="1200">
                <a:latin typeface="Times New Roman" pitchFamily="18"/>
                <a:ea typeface="Arial Unicode MS" pitchFamily="2"/>
                <a:cs typeface="Tahoma" pitchFamily="2"/>
              </a:defRPr>
            </a:lvl1pPr>
          </a:lstStyle>
          <a:p>
            <a:pPr lvl="0"/>
            <a:fld id="{8A14EF36-BCDA-4B06-B4B0-1C90F1FF2DDD}" type="slidenum">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ctr" rtl="0" hangingPunct="0">
        <a:tabLst/>
        <a:defRPr lang="de-DE" sz="4400" b="0" i="0" u="none" strike="noStrike" kern="1200">
          <a:ln>
            <a:noFill/>
          </a:ln>
          <a:latin typeface="Arial" pitchFamily="18"/>
          <a:ea typeface="Microsoft YaHei" pitchFamily="2"/>
          <a:cs typeface="Mangal" pitchFamily="2"/>
        </a:defRPr>
      </a:lvl1pPr>
    </p:titleStyle>
    <p:bodyStyle>
      <a:lvl1pPr marL="0" marR="0" indent="0" rtl="0" hangingPunct="0">
        <a:spcBef>
          <a:spcPts val="0"/>
        </a:spcBef>
        <a:spcAft>
          <a:spcPts val="1414"/>
        </a:spcAft>
        <a:tabLst/>
        <a:defRPr lang="de-DE" sz="3200" b="0" i="0" u="none" strike="noStrike" kern="1200">
          <a:ln>
            <a:noFill/>
          </a:ln>
          <a:latin typeface="Arial" pitchFamily="18"/>
          <a:ea typeface="Microsoft YaHei" pitchFamily="2"/>
          <a:cs typeface="Mangal"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06504" y="1554132"/>
            <a:ext cx="9648000" cy="5492520"/>
          </a:xfrm>
          <a:prstGeom prst="rect">
            <a:avLst/>
          </a:prstGeom>
          <a:solidFill>
            <a:srgbClr val="CFE7F5"/>
          </a:solidFill>
          <a:ln w="0">
            <a:solidFill>
              <a:srgbClr val="808080"/>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de-DE" sz="1800" b="0" i="0" u="none" strike="noStrike" kern="1200" dirty="0">
              <a:ln>
                <a:noFill/>
              </a:ln>
              <a:latin typeface="Arial" pitchFamily="18"/>
              <a:ea typeface="Microsoft YaHei" pitchFamily="2"/>
              <a:cs typeface="Mangal" pitchFamily="2"/>
            </a:endParaRPr>
          </a:p>
        </p:txBody>
      </p:sp>
      <p:sp>
        <p:nvSpPr>
          <p:cNvPr id="4" name="Titel 3"/>
          <p:cNvSpPr txBox="1">
            <a:spLocks noGrp="1"/>
          </p:cNvSpPr>
          <p:nvPr>
            <p:ph type="title" idx="4294967295"/>
          </p:nvPr>
        </p:nvSpPr>
        <p:spPr>
          <a:xfrm>
            <a:off x="216000" y="308520"/>
            <a:ext cx="9648000" cy="915480"/>
          </a:xfrm>
          <a:solidFill>
            <a:srgbClr val="CFE7F5"/>
          </a:solidFill>
          <a:ln>
            <a:solidFill>
              <a:srgbClr val="000000"/>
            </a:solidFill>
            <a:prstDash val="solid"/>
          </a:ln>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2200"/>
              <a:t> Trainingslager 2015</a:t>
            </a:r>
            <a:r>
              <a:rPr lang="de-DE" sz="1800"/>
              <a:t/>
            </a:r>
            <a:br>
              <a:rPr lang="de-DE" sz="1800"/>
            </a:br>
            <a:r>
              <a:rPr lang="de-DE" sz="1800"/>
              <a:t>- Pfälzer Wald-</a:t>
            </a:r>
          </a:p>
        </p:txBody>
      </p:sp>
      <p:sp>
        <p:nvSpPr>
          <p:cNvPr id="7" name="Textfeld 6"/>
          <p:cNvSpPr txBox="1"/>
          <p:nvPr/>
        </p:nvSpPr>
        <p:spPr>
          <a:xfrm>
            <a:off x="1319633" y="1728000"/>
            <a:ext cx="3747286" cy="356336"/>
          </a:xfrm>
          <a:prstGeom prst="rect">
            <a:avLst/>
          </a:prstGeom>
          <a:noFill/>
          <a:ln>
            <a:noFill/>
          </a:ln>
        </p:spPr>
        <p:txBody>
          <a:bodyPr vert="horz" wrap="none" lIns="90000" tIns="45000" rIns="90000" bIns="45000" anchorCtr="0" compatLnSpc="0">
            <a:spAutoFit/>
          </a:bodyPr>
          <a:lstStyle/>
          <a:p>
            <a:pPr marL="0" marR="0" lvl="0" indent="0" rtl="0" hangingPunct="0">
              <a:lnSpc>
                <a:spcPct val="100000"/>
              </a:lnSpc>
              <a:spcBef>
                <a:spcPts val="0"/>
              </a:spcBef>
              <a:spcAft>
                <a:spcPts val="0"/>
              </a:spcAft>
              <a:buNone/>
              <a:tabLst/>
            </a:pPr>
            <a:r>
              <a:rPr lang="de-DE" sz="1800" b="1" i="0" u="none" strike="noStrike" kern="1200" dirty="0" smtClean="0">
                <a:ln>
                  <a:noFill/>
                </a:ln>
                <a:latin typeface="Arial" pitchFamily="18"/>
                <a:ea typeface="Microsoft YaHei" pitchFamily="2"/>
                <a:cs typeface="Mangal" pitchFamily="2"/>
              </a:rPr>
              <a:t>Informationen zum Streckennetz</a:t>
            </a:r>
            <a:endParaRPr lang="de-DE" sz="1800" b="1" i="0" u="none" strike="noStrike" kern="1200" dirty="0">
              <a:ln>
                <a:noFill/>
              </a:ln>
              <a:latin typeface="Arial" pitchFamily="18"/>
              <a:ea typeface="Microsoft YaHei" pitchFamily="2"/>
              <a:cs typeface="Mangal" pitchFamily="2"/>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35" y="2123653"/>
            <a:ext cx="6016421" cy="4750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Abgerundetes Rechteck 5"/>
          <p:cNvSpPr/>
          <p:nvPr/>
        </p:nvSpPr>
        <p:spPr>
          <a:xfrm>
            <a:off x="6386557" y="2123653"/>
            <a:ext cx="3406283" cy="47502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solidFill>
                  <a:schemeClr val="tx1"/>
                </a:solidFill>
              </a:rPr>
              <a:t>Eckdaten</a:t>
            </a:r>
            <a:r>
              <a:rPr lang="de-DE" b="1" dirty="0" smtClean="0">
                <a:solidFill>
                  <a:schemeClr val="tx1"/>
                </a:solidFill>
              </a:rPr>
              <a:t> </a:t>
            </a:r>
            <a:r>
              <a:rPr lang="de-DE" dirty="0" smtClean="0">
                <a:solidFill>
                  <a:schemeClr val="tx1"/>
                </a:solidFill>
              </a:rPr>
              <a:t>zu </a:t>
            </a:r>
          </a:p>
          <a:p>
            <a:pPr algn="ctr"/>
            <a:r>
              <a:rPr lang="de-DE" smtClean="0">
                <a:solidFill>
                  <a:schemeClr val="tx1"/>
                </a:solidFill>
              </a:rPr>
              <a:t>Gesamtkilometer/Höhenmeter</a:t>
            </a:r>
            <a:endParaRPr lang="de-DE" dirty="0" smtClean="0">
              <a:solidFill>
                <a:schemeClr val="tx1"/>
              </a:solidFill>
            </a:endParaRPr>
          </a:p>
          <a:p>
            <a:pPr algn="ctr"/>
            <a:endParaRPr lang="de-DE" dirty="0">
              <a:solidFill>
                <a:schemeClr val="tx1"/>
              </a:solidFill>
            </a:endParaRPr>
          </a:p>
          <a:p>
            <a:pPr algn="ctr"/>
            <a:endParaRPr lang="de-DE" dirty="0" smtClean="0">
              <a:solidFill>
                <a:schemeClr val="tx1"/>
              </a:solidFill>
            </a:endParaRPr>
          </a:p>
          <a:p>
            <a:pPr algn="ctr"/>
            <a:endParaRPr lang="de-DE" dirty="0">
              <a:solidFill>
                <a:schemeClr val="tx1"/>
              </a:solidFill>
            </a:endParaRPr>
          </a:p>
          <a:p>
            <a:pPr algn="ctr"/>
            <a:r>
              <a:rPr lang="de-DE" sz="2800" b="1" dirty="0" smtClean="0">
                <a:solidFill>
                  <a:schemeClr val="tx1"/>
                </a:solidFill>
              </a:rPr>
              <a:t>252 km / 5524 hm</a:t>
            </a:r>
          </a:p>
          <a:p>
            <a:pPr algn="ctr"/>
            <a:endParaRPr lang="de-DE" dirty="0">
              <a:solidFill>
                <a:schemeClr val="tx1"/>
              </a:solidFill>
            </a:endParaRPr>
          </a:p>
          <a:p>
            <a:pPr algn="ctr"/>
            <a:endParaRPr lang="de-DE" dirty="0">
              <a:solidFill>
                <a:schemeClr val="tx1"/>
              </a:solidFill>
            </a:endParaRPr>
          </a:p>
        </p:txBody>
      </p:sp>
    </p:spTree>
    <p:extLst>
      <p:ext uri="{BB962C8B-B14F-4D97-AF65-F5344CB8AC3E}">
        <p14:creationId xmlns:p14="http://schemas.microsoft.com/office/powerpoint/2010/main" val="2678015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06504" y="1554132"/>
            <a:ext cx="9648000" cy="5492520"/>
          </a:xfrm>
          <a:prstGeom prst="rect">
            <a:avLst/>
          </a:prstGeom>
          <a:solidFill>
            <a:srgbClr val="CFE7F5"/>
          </a:solidFill>
          <a:ln w="0">
            <a:solidFill>
              <a:srgbClr val="808080"/>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de-DE" sz="1800" b="0" i="0" u="none" strike="noStrike" kern="1200" dirty="0">
              <a:ln>
                <a:noFill/>
              </a:ln>
              <a:latin typeface="Arial" pitchFamily="18"/>
              <a:ea typeface="Microsoft YaHei" pitchFamily="2"/>
              <a:cs typeface="Mangal" pitchFamily="2"/>
            </a:endParaRPr>
          </a:p>
        </p:txBody>
      </p:sp>
      <p:sp>
        <p:nvSpPr>
          <p:cNvPr id="4" name="Titel 3"/>
          <p:cNvSpPr txBox="1">
            <a:spLocks noGrp="1"/>
          </p:cNvSpPr>
          <p:nvPr>
            <p:ph type="title" idx="4294967295"/>
          </p:nvPr>
        </p:nvSpPr>
        <p:spPr>
          <a:xfrm>
            <a:off x="216000" y="319984"/>
            <a:ext cx="9648000" cy="892552"/>
          </a:xfrm>
          <a:solidFill>
            <a:srgbClr val="CFE7F5"/>
          </a:solidFill>
          <a:ln>
            <a:solidFill>
              <a:srgbClr val="000000"/>
            </a:solidFill>
            <a:prstDash val="solid"/>
          </a:ln>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de-DE" sz="2200" dirty="0"/>
              <a:t> Trainingslager 2015</a:t>
            </a:r>
            <a:r>
              <a:rPr lang="de-DE" sz="1800" dirty="0"/>
              <a:t/>
            </a:r>
            <a:br>
              <a:rPr lang="de-DE" sz="1800" dirty="0"/>
            </a:br>
            <a:r>
              <a:rPr lang="de-DE" sz="1800" dirty="0"/>
              <a:t>- Pfälzer </a:t>
            </a:r>
            <a:r>
              <a:rPr lang="de-DE" sz="1800" dirty="0" smtClean="0"/>
              <a:t>Wald-</a:t>
            </a:r>
            <a:br>
              <a:rPr lang="de-DE" sz="1800" dirty="0" smtClean="0"/>
            </a:br>
            <a:r>
              <a:rPr lang="de-DE" sz="1800" b="1" dirty="0" smtClean="0"/>
              <a:t>11.06.2015</a:t>
            </a:r>
            <a:endParaRPr lang="de-DE" sz="1800" dirty="0"/>
          </a:p>
        </p:txBody>
      </p:sp>
      <p:sp>
        <p:nvSpPr>
          <p:cNvPr id="7" name="Textfeld 6"/>
          <p:cNvSpPr txBox="1"/>
          <p:nvPr/>
        </p:nvSpPr>
        <p:spPr>
          <a:xfrm>
            <a:off x="647824" y="1767317"/>
            <a:ext cx="3743759" cy="356336"/>
          </a:xfrm>
          <a:prstGeom prst="rect">
            <a:avLst/>
          </a:prstGeom>
          <a:noFill/>
          <a:ln>
            <a:noFill/>
          </a:ln>
        </p:spPr>
        <p:txBody>
          <a:bodyPr vert="horz" wrap="none" lIns="90000" tIns="45000" rIns="90000" bIns="45000" anchorCtr="0" compatLnSpc="0">
            <a:spAutoFit/>
          </a:bodyPr>
          <a:lstStyle/>
          <a:p>
            <a:pPr marL="0" marR="0" lvl="0" indent="0" rtl="0" hangingPunct="0">
              <a:lnSpc>
                <a:spcPct val="100000"/>
              </a:lnSpc>
              <a:spcBef>
                <a:spcPts val="0"/>
              </a:spcBef>
              <a:spcAft>
                <a:spcPts val="0"/>
              </a:spcAft>
              <a:buNone/>
              <a:tabLst/>
            </a:pPr>
            <a:r>
              <a:rPr lang="de-DE" sz="1800" b="1" i="0" u="none" strike="noStrike" kern="1200" dirty="0" smtClean="0">
                <a:ln>
                  <a:noFill/>
                </a:ln>
                <a:latin typeface="Arial" pitchFamily="18"/>
                <a:ea typeface="Microsoft YaHei" pitchFamily="2"/>
                <a:cs typeface="Mangal" pitchFamily="2"/>
              </a:rPr>
              <a:t>Strecke</a:t>
            </a:r>
            <a:r>
              <a:rPr lang="de-DE" b="1" dirty="0" smtClean="0">
                <a:latin typeface="Arial" pitchFamily="18"/>
                <a:ea typeface="Microsoft YaHei" pitchFamily="2"/>
                <a:cs typeface="Mangal" pitchFamily="2"/>
              </a:rPr>
              <a:t>1</a:t>
            </a:r>
            <a:r>
              <a:rPr lang="de-DE" sz="1800" b="1" i="0" u="none" strike="noStrike" kern="1200" dirty="0" smtClean="0">
                <a:ln>
                  <a:noFill/>
                </a:ln>
                <a:latin typeface="Arial" pitchFamily="18"/>
                <a:ea typeface="Microsoft YaHei" pitchFamily="2"/>
                <a:cs typeface="Mangal" pitchFamily="2"/>
              </a:rPr>
              <a:t> Hochspeyer (Tour Nr.4)</a:t>
            </a:r>
            <a:endParaRPr lang="de-DE" sz="1800" b="1" i="0" u="none" strike="noStrike" kern="1200" dirty="0">
              <a:ln>
                <a:noFill/>
              </a:ln>
              <a:latin typeface="Arial" pitchFamily="18"/>
              <a:ea typeface="Microsoft YaHei" pitchFamily="2"/>
              <a:cs typeface="Mangal" pitchFamily="2"/>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926" y="2084336"/>
            <a:ext cx="4140362" cy="4021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273" y="6171648"/>
            <a:ext cx="3678353" cy="7765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feld 2"/>
          <p:cNvSpPr txBox="1"/>
          <p:nvPr/>
        </p:nvSpPr>
        <p:spPr>
          <a:xfrm>
            <a:off x="4968304" y="3911073"/>
            <a:ext cx="4752528" cy="2893100"/>
          </a:xfrm>
          <a:prstGeom prst="rect">
            <a:avLst/>
          </a:prstGeom>
          <a:solidFill>
            <a:schemeClr val="bg1"/>
          </a:solidFill>
          <a:ln>
            <a:solidFill>
              <a:schemeClr val="accent1"/>
            </a:solidFill>
          </a:ln>
        </p:spPr>
        <p:txBody>
          <a:bodyPr wrap="square" rtlCol="0">
            <a:spAutoFit/>
          </a:bodyPr>
          <a:lstStyle/>
          <a:p>
            <a:r>
              <a:rPr lang="de-DE" sz="1400" dirty="0" smtClean="0"/>
              <a:t>Auf der Tour 4 warten über 17 km </a:t>
            </a:r>
            <a:r>
              <a:rPr lang="de-DE" sz="1400" dirty="0" err="1" smtClean="0"/>
              <a:t>Singletrails</a:t>
            </a:r>
            <a:r>
              <a:rPr lang="de-DE" sz="1400" dirty="0" smtClean="0"/>
              <a:t> darauf, von </a:t>
            </a:r>
            <a:r>
              <a:rPr lang="de-DE" sz="1400" dirty="0" err="1" smtClean="0"/>
              <a:t>uns"abgerockt</a:t>
            </a:r>
            <a:r>
              <a:rPr lang="de-DE" sz="1400" dirty="0" smtClean="0"/>
              <a:t>" zu werden. Die </a:t>
            </a:r>
            <a:r>
              <a:rPr lang="de-DE" sz="1400" dirty="0" err="1" smtClean="0"/>
              <a:t>Kehrenabfahrt</a:t>
            </a:r>
            <a:r>
              <a:rPr lang="de-DE" sz="1400" dirty="0" smtClean="0"/>
              <a:t> hinter </a:t>
            </a:r>
            <a:r>
              <a:rPr lang="de-DE" sz="1400" dirty="0" err="1" smtClean="0"/>
              <a:t>Waldleiningen</a:t>
            </a:r>
            <a:r>
              <a:rPr lang="de-DE" sz="1400" dirty="0" smtClean="0"/>
              <a:t>, die Weltachse, das </a:t>
            </a:r>
            <a:r>
              <a:rPr lang="de-DE" sz="1400" dirty="0" err="1" smtClean="0"/>
              <a:t>Dämmchen</a:t>
            </a:r>
            <a:r>
              <a:rPr lang="de-DE" sz="1400" dirty="0" smtClean="0"/>
              <a:t> bei </a:t>
            </a:r>
            <a:r>
              <a:rPr lang="de-DE" sz="1400" dirty="0" err="1" smtClean="0"/>
              <a:t>Waldleiningen</a:t>
            </a:r>
            <a:r>
              <a:rPr lang="de-DE" sz="1400" dirty="0" smtClean="0"/>
              <a:t>, von der </a:t>
            </a:r>
            <a:r>
              <a:rPr lang="de-DE" sz="1400" dirty="0" err="1" smtClean="0"/>
              <a:t>Schwarzsohl</a:t>
            </a:r>
            <a:r>
              <a:rPr lang="de-DE" sz="1400" dirty="0" smtClean="0"/>
              <a:t> bis hinab in Leinbachtal, um nur einige der schönsten </a:t>
            </a:r>
            <a:r>
              <a:rPr lang="de-DE" sz="1400" dirty="0" err="1" smtClean="0"/>
              <a:t>Singletrails</a:t>
            </a:r>
            <a:r>
              <a:rPr lang="de-DE" sz="1400" dirty="0" smtClean="0"/>
              <a:t> auf dieser Strecke zu nennen. Circa 63 Kilometer stehen am Ende auf dem Tacho und dabei haben wir ca.1400 Höhenmeter plattgetreten. Den Kalorienverbrauch sollten wir spätestens in der </a:t>
            </a:r>
            <a:r>
              <a:rPr lang="de-DE" sz="1400" dirty="0" err="1" smtClean="0"/>
              <a:t>Pfälzerwald-vereinshütte</a:t>
            </a:r>
            <a:r>
              <a:rPr lang="de-DE" sz="1400" dirty="0" smtClean="0"/>
              <a:t> </a:t>
            </a:r>
            <a:r>
              <a:rPr lang="de-DE" sz="1400" dirty="0" err="1" smtClean="0"/>
              <a:t>Schwarzsohl</a:t>
            </a:r>
            <a:r>
              <a:rPr lang="de-DE" sz="1400" dirty="0" smtClean="0"/>
              <a:t> wieder einfahren, um nicht beim letzten, aber längsten und  steilsten Anstieg, dem "Franken-</a:t>
            </a:r>
            <a:r>
              <a:rPr lang="de-DE" sz="1400" dirty="0" err="1" smtClean="0"/>
              <a:t>steiner</a:t>
            </a:r>
            <a:r>
              <a:rPr lang="de-DE" sz="1400" dirty="0" smtClean="0"/>
              <a:t> Monster </a:t>
            </a:r>
            <a:r>
              <a:rPr lang="de-DE" sz="1400" dirty="0" err="1" smtClean="0"/>
              <a:t>Trail</a:t>
            </a:r>
            <a:r>
              <a:rPr lang="de-DE" sz="1400" dirty="0" smtClean="0"/>
              <a:t>" vom Leinbachtal hoch zum Schlossberg vom Rad steigen zu müssen. Runter zur </a:t>
            </a:r>
            <a:r>
              <a:rPr lang="de-DE" sz="1400" dirty="0" err="1" smtClean="0"/>
              <a:t>Frankensteiner</a:t>
            </a:r>
            <a:r>
              <a:rPr lang="de-DE" sz="1400" dirty="0" smtClean="0"/>
              <a:t> Burg, um eine schöne Aussicht mit Talblicken zu genießen. </a:t>
            </a:r>
          </a:p>
        </p:txBody>
      </p:sp>
      <p:pic>
        <p:nvPicPr>
          <p:cNvPr id="5" name="Grafik 4"/>
          <p:cNvPicPr>
            <a:picLocks noChangeAspect="1"/>
          </p:cNvPicPr>
          <p:nvPr/>
        </p:nvPicPr>
        <p:blipFill>
          <a:blip r:embed="rId5"/>
          <a:stretch>
            <a:fillRect/>
          </a:stretch>
        </p:blipFill>
        <p:spPr>
          <a:xfrm>
            <a:off x="4989924" y="1691605"/>
            <a:ext cx="4730908" cy="2178106"/>
          </a:xfrm>
          <a:prstGeom prst="rect">
            <a:avLst/>
          </a:prstGeom>
        </p:spPr>
      </p:pic>
    </p:spTree>
    <p:extLst>
      <p:ext uri="{BB962C8B-B14F-4D97-AF65-F5344CB8AC3E}">
        <p14:creationId xmlns:p14="http://schemas.microsoft.com/office/powerpoint/2010/main" val="68010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43768" y="1563480"/>
            <a:ext cx="9802360" cy="5492520"/>
          </a:xfrm>
          <a:prstGeom prst="rect">
            <a:avLst/>
          </a:prstGeom>
          <a:solidFill>
            <a:srgbClr val="CFE7F5"/>
          </a:solidFill>
          <a:ln w="0">
            <a:solidFill>
              <a:srgbClr val="808080"/>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de-DE" sz="1800" b="0" i="0" u="none" strike="noStrike" kern="1200">
              <a:ln>
                <a:noFill/>
              </a:ln>
              <a:latin typeface="Arial" pitchFamily="18"/>
              <a:ea typeface="Microsoft YaHei" pitchFamily="2"/>
              <a:cs typeface="Mangal" pitchFamily="2"/>
            </a:endParaRPr>
          </a:p>
        </p:txBody>
      </p:sp>
      <p:sp>
        <p:nvSpPr>
          <p:cNvPr id="4" name="Titel 3"/>
          <p:cNvSpPr txBox="1">
            <a:spLocks noGrp="1"/>
          </p:cNvSpPr>
          <p:nvPr>
            <p:ph type="title" idx="4294967295"/>
          </p:nvPr>
        </p:nvSpPr>
        <p:spPr>
          <a:xfrm>
            <a:off x="216000" y="319984"/>
            <a:ext cx="9648000" cy="892552"/>
          </a:xfrm>
          <a:solidFill>
            <a:srgbClr val="CFE7F5"/>
          </a:solidFill>
          <a:ln>
            <a:solidFill>
              <a:srgbClr val="000000"/>
            </a:solidFill>
            <a:prstDash val="solid"/>
          </a:ln>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de-DE" sz="2200" dirty="0"/>
              <a:t> Trainingslager 2015</a:t>
            </a:r>
            <a:r>
              <a:rPr lang="de-DE" sz="1800" dirty="0"/>
              <a:t/>
            </a:r>
            <a:br>
              <a:rPr lang="de-DE" sz="1800" dirty="0"/>
            </a:br>
            <a:r>
              <a:rPr lang="de-DE" sz="1800" dirty="0"/>
              <a:t>- Pfälzer </a:t>
            </a:r>
            <a:r>
              <a:rPr lang="de-DE" sz="1800" dirty="0" smtClean="0"/>
              <a:t>Wald-</a:t>
            </a:r>
            <a:br>
              <a:rPr lang="de-DE" sz="1800" dirty="0" smtClean="0"/>
            </a:br>
            <a:r>
              <a:rPr lang="de-DE" sz="1800" b="1" dirty="0" smtClean="0"/>
              <a:t>12.06.2015</a:t>
            </a:r>
            <a:endParaRPr lang="de-DE" sz="1800" dirty="0"/>
          </a:p>
        </p:txBody>
      </p:sp>
      <p:sp>
        <p:nvSpPr>
          <p:cNvPr id="7" name="Textfeld 6"/>
          <p:cNvSpPr txBox="1"/>
          <p:nvPr/>
        </p:nvSpPr>
        <p:spPr>
          <a:xfrm>
            <a:off x="1370511" y="1728000"/>
            <a:ext cx="3666558" cy="356336"/>
          </a:xfrm>
          <a:prstGeom prst="rect">
            <a:avLst/>
          </a:prstGeom>
          <a:noFill/>
          <a:ln>
            <a:noFill/>
          </a:ln>
        </p:spPr>
        <p:txBody>
          <a:bodyPr vert="horz" wrap="none" lIns="90000" tIns="45000" rIns="90000" bIns="45000" anchorCtr="0" compatLnSpc="0">
            <a:spAutoFit/>
          </a:bodyPr>
          <a:lstStyle/>
          <a:p>
            <a:pPr marL="0" marR="0" lvl="0" indent="0" algn="ctr" rtl="0" hangingPunct="0">
              <a:lnSpc>
                <a:spcPct val="100000"/>
              </a:lnSpc>
              <a:spcBef>
                <a:spcPts val="0"/>
              </a:spcBef>
              <a:spcAft>
                <a:spcPts val="0"/>
              </a:spcAft>
              <a:buNone/>
              <a:tabLst/>
            </a:pPr>
            <a:r>
              <a:rPr lang="de-DE" sz="1800" b="1" i="0" u="none" strike="noStrike" kern="1200" dirty="0" smtClean="0">
                <a:ln>
                  <a:noFill/>
                </a:ln>
                <a:latin typeface="Arial" pitchFamily="18"/>
                <a:ea typeface="Microsoft YaHei" pitchFamily="2"/>
                <a:cs typeface="Mangal" pitchFamily="2"/>
              </a:rPr>
              <a:t>Strecke 2 </a:t>
            </a:r>
            <a:r>
              <a:rPr lang="de-DE" sz="1800" b="1" i="0" u="none" strike="noStrike" kern="1200" dirty="0" err="1" smtClean="0">
                <a:ln>
                  <a:noFill/>
                </a:ln>
                <a:latin typeface="Arial" pitchFamily="18"/>
                <a:ea typeface="Microsoft YaHei" pitchFamily="2"/>
                <a:cs typeface="Mangal" pitchFamily="2"/>
              </a:rPr>
              <a:t>Lambrecht</a:t>
            </a:r>
            <a:r>
              <a:rPr lang="de-DE" sz="1800" b="1" i="0" u="none" strike="noStrike" kern="1200" dirty="0" smtClean="0">
                <a:ln>
                  <a:noFill/>
                </a:ln>
                <a:latin typeface="Arial" pitchFamily="18"/>
                <a:ea typeface="Microsoft YaHei" pitchFamily="2"/>
                <a:cs typeface="Mangal" pitchFamily="2"/>
              </a:rPr>
              <a:t> (Tour Nr.5)</a:t>
            </a:r>
            <a:endParaRPr lang="de-DE" sz="1800" b="1" i="0" u="none" strike="noStrike" kern="1200" dirty="0">
              <a:ln>
                <a:noFill/>
              </a:ln>
              <a:latin typeface="Arial" pitchFamily="18"/>
              <a:ea typeface="Microsoft YaHei" pitchFamily="2"/>
              <a:cs typeface="Mangal" pitchFamily="2"/>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784" y="2093104"/>
            <a:ext cx="6574528" cy="3414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hteck 8"/>
          <p:cNvSpPr/>
          <p:nvPr/>
        </p:nvSpPr>
        <p:spPr>
          <a:xfrm>
            <a:off x="4789645" y="4393644"/>
            <a:ext cx="5038725" cy="2554545"/>
          </a:xfrm>
          <a:prstGeom prst="rect">
            <a:avLst/>
          </a:prstGeom>
          <a:solidFill>
            <a:schemeClr val="bg1"/>
          </a:solidFill>
        </p:spPr>
        <p:txBody>
          <a:bodyPr>
            <a:spAutoFit/>
          </a:bodyPr>
          <a:lstStyle/>
          <a:p>
            <a:r>
              <a:rPr lang="de-DE" sz="1600" dirty="0" smtClean="0"/>
              <a:t>"Big </a:t>
            </a:r>
            <a:r>
              <a:rPr lang="de-DE" sz="1600" dirty="0" err="1" smtClean="0"/>
              <a:t>is</a:t>
            </a:r>
            <a:r>
              <a:rPr lang="de-DE" sz="1600" dirty="0" smtClean="0"/>
              <a:t> </a:t>
            </a:r>
            <a:r>
              <a:rPr lang="de-DE" sz="1600" dirty="0" err="1" smtClean="0"/>
              <a:t>beautiful</a:t>
            </a:r>
            <a:r>
              <a:rPr lang="de-DE" sz="1600" dirty="0" smtClean="0"/>
              <a:t>" - die Tour 5 ist unsere Marathonrunde. Über 72 km, über 1800 Hm, im Bereich Johanniskreuz sehr steile Auffahrten, ruppige </a:t>
            </a:r>
            <a:r>
              <a:rPr lang="de-DE" sz="1600" dirty="0" err="1" smtClean="0"/>
              <a:t>Downhills</a:t>
            </a:r>
            <a:r>
              <a:rPr lang="de-DE" sz="1600" dirty="0" smtClean="0"/>
              <a:t> und wenig Zeit zum Durchatmen bringen Uns an die eigene Leistungsgrenze. </a:t>
            </a:r>
          </a:p>
          <a:p>
            <a:r>
              <a:rPr lang="de-DE" sz="1600" dirty="0" smtClean="0"/>
              <a:t>Als Ausgleich dafür werden wir auf dem Nachhauseweg ein paar "Rollerstrecken" eingebaut, die den Puls unter 130 sinken lassen. Die abschließende Abfahrt in Richtung wird uns zum Ausgangspunkt </a:t>
            </a:r>
            <a:r>
              <a:rPr lang="de-DE" sz="1600" dirty="0" err="1" smtClean="0"/>
              <a:t>Lambrecht</a:t>
            </a:r>
            <a:r>
              <a:rPr lang="de-DE" sz="1600" dirty="0" smtClean="0"/>
              <a:t> im </a:t>
            </a:r>
            <a:r>
              <a:rPr lang="de-DE" sz="1600" dirty="0" err="1" smtClean="0"/>
              <a:t>Elmsteiner</a:t>
            </a:r>
            <a:r>
              <a:rPr lang="de-DE" sz="1600" dirty="0" smtClean="0"/>
              <a:t> Tal zu einem runden Erlebnis mit Suchtpotential werden lassen.. </a:t>
            </a:r>
            <a:endParaRPr lang="de-DE" sz="1600"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881" y="5796061"/>
            <a:ext cx="4261295"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Grafik 2"/>
          <p:cNvPicPr>
            <a:picLocks noChangeAspect="1"/>
          </p:cNvPicPr>
          <p:nvPr/>
        </p:nvPicPr>
        <p:blipFill>
          <a:blip r:embed="rId5"/>
          <a:stretch>
            <a:fillRect/>
          </a:stretch>
        </p:blipFill>
        <p:spPr>
          <a:xfrm>
            <a:off x="6912520" y="2123653"/>
            <a:ext cx="2935393" cy="1335992"/>
          </a:xfrm>
          <a:prstGeom prst="rect">
            <a:avLst/>
          </a:prstGeom>
        </p:spPr>
      </p:pic>
    </p:spTree>
    <p:extLst>
      <p:ext uri="{BB962C8B-B14F-4D97-AF65-F5344CB8AC3E}">
        <p14:creationId xmlns:p14="http://schemas.microsoft.com/office/powerpoint/2010/main" val="1772901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43768" y="1563480"/>
            <a:ext cx="9802360" cy="5492520"/>
          </a:xfrm>
          <a:prstGeom prst="rect">
            <a:avLst/>
          </a:prstGeom>
          <a:solidFill>
            <a:srgbClr val="CFE7F5"/>
          </a:solidFill>
          <a:ln w="0">
            <a:solidFill>
              <a:srgbClr val="808080"/>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de-DE" sz="1800" b="0" i="0" u="none" strike="noStrike" kern="1200">
              <a:ln>
                <a:noFill/>
              </a:ln>
              <a:latin typeface="Arial" pitchFamily="18"/>
              <a:ea typeface="Microsoft YaHei" pitchFamily="2"/>
              <a:cs typeface="Mangal" pitchFamily="2"/>
            </a:endParaRPr>
          </a:p>
        </p:txBody>
      </p:sp>
      <p:sp>
        <p:nvSpPr>
          <p:cNvPr id="4" name="Titel 3"/>
          <p:cNvSpPr txBox="1">
            <a:spLocks noGrp="1"/>
          </p:cNvSpPr>
          <p:nvPr>
            <p:ph type="title" idx="4294967295"/>
          </p:nvPr>
        </p:nvSpPr>
        <p:spPr>
          <a:xfrm>
            <a:off x="216000" y="308520"/>
            <a:ext cx="9648000" cy="915480"/>
          </a:xfrm>
          <a:solidFill>
            <a:srgbClr val="CFE7F5"/>
          </a:solidFill>
          <a:ln>
            <a:solidFill>
              <a:srgbClr val="000000"/>
            </a:solidFill>
            <a:prstDash val="solid"/>
          </a:ln>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2200"/>
              <a:t> Trainingslager 2015</a:t>
            </a:r>
            <a:r>
              <a:rPr lang="de-DE" sz="1800"/>
              <a:t/>
            </a:r>
            <a:br>
              <a:rPr lang="de-DE" sz="1800"/>
            </a:br>
            <a:r>
              <a:rPr lang="de-DE" sz="1800"/>
              <a:t>- Pfälzer Wald-</a:t>
            </a:r>
          </a:p>
        </p:txBody>
      </p:sp>
      <p:sp>
        <p:nvSpPr>
          <p:cNvPr id="7" name="Textfeld 6"/>
          <p:cNvSpPr txBox="1"/>
          <p:nvPr/>
        </p:nvSpPr>
        <p:spPr>
          <a:xfrm>
            <a:off x="3456136" y="1728000"/>
            <a:ext cx="3774601" cy="356336"/>
          </a:xfrm>
          <a:prstGeom prst="rect">
            <a:avLst/>
          </a:prstGeom>
          <a:noFill/>
          <a:ln>
            <a:noFill/>
          </a:ln>
        </p:spPr>
        <p:txBody>
          <a:bodyPr vert="horz" wrap="none" lIns="90000" tIns="45000" rIns="90000" bIns="45000" anchorCtr="0" compatLnSpc="0">
            <a:spAutoFit/>
          </a:bodyPr>
          <a:lstStyle/>
          <a:p>
            <a:pPr marL="0" marR="0" lvl="0" indent="0" rtl="0" hangingPunct="0">
              <a:lnSpc>
                <a:spcPct val="100000"/>
              </a:lnSpc>
              <a:spcBef>
                <a:spcPts val="0"/>
              </a:spcBef>
              <a:spcAft>
                <a:spcPts val="0"/>
              </a:spcAft>
              <a:buNone/>
              <a:tabLst/>
            </a:pPr>
            <a:r>
              <a:rPr lang="de-DE" dirty="0" smtClean="0">
                <a:latin typeface="Arial" pitchFamily="18"/>
                <a:ea typeface="Microsoft YaHei" pitchFamily="2"/>
                <a:cs typeface="Mangal" pitchFamily="2"/>
              </a:rPr>
              <a:t>Strecke</a:t>
            </a:r>
            <a:r>
              <a:rPr lang="de-DE" sz="1800" b="0" i="0" u="none" strike="noStrike" kern="1200" dirty="0" smtClean="0">
                <a:ln>
                  <a:noFill/>
                </a:ln>
                <a:latin typeface="Arial" pitchFamily="18"/>
                <a:ea typeface="Microsoft YaHei" pitchFamily="2"/>
                <a:cs typeface="Mangal" pitchFamily="2"/>
              </a:rPr>
              <a:t> </a:t>
            </a:r>
            <a:r>
              <a:rPr lang="de-DE" dirty="0">
                <a:latin typeface="Arial" pitchFamily="18"/>
                <a:ea typeface="Microsoft YaHei" pitchFamily="2"/>
                <a:cs typeface="Mangal" pitchFamily="2"/>
              </a:rPr>
              <a:t>3</a:t>
            </a:r>
            <a:r>
              <a:rPr lang="de-DE" sz="1800" b="0" i="0" u="none" strike="noStrike" kern="1200" dirty="0" smtClean="0">
                <a:ln>
                  <a:noFill/>
                </a:ln>
                <a:latin typeface="Arial" pitchFamily="18"/>
                <a:ea typeface="Microsoft YaHei" pitchFamily="2"/>
                <a:cs typeface="Mangal" pitchFamily="2"/>
              </a:rPr>
              <a:t> Schopp Nr.3  </a:t>
            </a:r>
            <a:r>
              <a:rPr lang="de-DE" sz="1800" b="1" i="0" u="none" strike="noStrike" kern="1200" dirty="0" smtClean="0">
                <a:ln>
                  <a:noFill/>
                </a:ln>
                <a:latin typeface="Arial" pitchFamily="18"/>
                <a:ea typeface="Microsoft YaHei" pitchFamily="2"/>
                <a:cs typeface="Mangal" pitchFamily="2"/>
              </a:rPr>
              <a:t>13.06.2015</a:t>
            </a:r>
            <a:endParaRPr lang="de-DE" sz="1800" b="1" i="0" u="none" strike="noStrike" kern="1200" dirty="0">
              <a:ln>
                <a:noFill/>
              </a:ln>
              <a:latin typeface="Arial" pitchFamily="18"/>
              <a:ea typeface="Microsoft YaHei" pitchFamily="2"/>
              <a:cs typeface="Mangal" pitchFamily="2"/>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792" y="6084093"/>
            <a:ext cx="4281239" cy="9109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166" y="2084336"/>
            <a:ext cx="5279648" cy="3927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hteck 4"/>
          <p:cNvSpPr/>
          <p:nvPr/>
        </p:nvSpPr>
        <p:spPr>
          <a:xfrm>
            <a:off x="5688384" y="4135809"/>
            <a:ext cx="4166120" cy="2380332"/>
          </a:xfrm>
          <a:prstGeom prst="rect">
            <a:avLst/>
          </a:prstGeom>
          <a:solidFill>
            <a:schemeClr val="bg1"/>
          </a:solidFill>
        </p:spPr>
        <p:txBody>
          <a:bodyPr wrap="square">
            <a:spAutoFit/>
          </a:bodyPr>
          <a:lstStyle/>
          <a:p>
            <a:r>
              <a:rPr lang="de-DE" sz="1600" dirty="0" smtClean="0"/>
              <a:t>Einsame </a:t>
            </a:r>
            <a:r>
              <a:rPr lang="de-DE" sz="1600" dirty="0" err="1" smtClean="0"/>
              <a:t>Singletrails</a:t>
            </a:r>
            <a:r>
              <a:rPr lang="de-DE" sz="1600" dirty="0" smtClean="0"/>
              <a:t> in der ersten, und Anstiege die "Körner" kosten in der zweiten </a:t>
            </a:r>
            <a:r>
              <a:rPr lang="de-DE" sz="1600" dirty="0" err="1" smtClean="0"/>
              <a:t>Tourhälfte</a:t>
            </a:r>
            <a:r>
              <a:rPr lang="de-DE" sz="1600" dirty="0" smtClean="0"/>
              <a:t>, gepaart mit Pisten, die auch mal zum netten Plausch einladen . Höhepunkt der Tour ist das Radstadion in Schopp mit seiner langen Radsportgeschichte. Rasten werden wir im Naturfreundehaus im </a:t>
            </a:r>
            <a:r>
              <a:rPr lang="de-DE" sz="1600" dirty="0" err="1" smtClean="0"/>
              <a:t>Finsterbrunnertal</a:t>
            </a:r>
            <a:r>
              <a:rPr lang="de-DE" sz="1600" dirty="0" smtClean="0"/>
              <a:t> mit deftigen pfälzischen Gerichten um die Akkus  wieder aufzuladen.</a:t>
            </a:r>
          </a:p>
        </p:txBody>
      </p:sp>
      <p:pic>
        <p:nvPicPr>
          <p:cNvPr id="3" name="Grafik 2"/>
          <p:cNvPicPr>
            <a:picLocks noChangeAspect="1"/>
          </p:cNvPicPr>
          <p:nvPr/>
        </p:nvPicPr>
        <p:blipFill>
          <a:blip r:embed="rId5"/>
          <a:stretch>
            <a:fillRect/>
          </a:stretch>
        </p:blipFill>
        <p:spPr>
          <a:xfrm>
            <a:off x="5664686" y="2114269"/>
            <a:ext cx="4189818" cy="1910860"/>
          </a:xfrm>
          <a:prstGeom prst="rect">
            <a:avLst/>
          </a:prstGeom>
        </p:spPr>
      </p:pic>
    </p:spTree>
    <p:extLst>
      <p:ext uri="{BB962C8B-B14F-4D97-AF65-F5344CB8AC3E}">
        <p14:creationId xmlns:p14="http://schemas.microsoft.com/office/powerpoint/2010/main" val="2976160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Rechteck 1"/>
          <p:cNvSpPr/>
          <p:nvPr/>
        </p:nvSpPr>
        <p:spPr>
          <a:xfrm>
            <a:off x="216000" y="1563480"/>
            <a:ext cx="9648000" cy="5492520"/>
          </a:xfrm>
          <a:prstGeom prst="rect">
            <a:avLst/>
          </a:prstGeom>
          <a:solidFill>
            <a:srgbClr val="CFE7F5"/>
          </a:solidFill>
          <a:ln w="0">
            <a:solidFill>
              <a:srgbClr val="808080"/>
            </a:solidFill>
            <a:prstDash val="solid"/>
          </a:ln>
        </p:spPr>
        <p:txBody>
          <a:bodyPr vert="horz" wrap="none" lIns="90000" tIns="45000" rIns="90000" bIns="45000" anchor="ctr" anchorCtr="0" compatLnSpc="0"/>
          <a:lstStyle/>
          <a:p>
            <a:pPr marL="0" marR="0" lvl="0" indent="0" rtl="0" hangingPunct="0">
              <a:lnSpc>
                <a:spcPct val="100000"/>
              </a:lnSpc>
              <a:spcBef>
                <a:spcPts val="0"/>
              </a:spcBef>
              <a:spcAft>
                <a:spcPts val="0"/>
              </a:spcAft>
              <a:buNone/>
              <a:tabLst/>
            </a:pPr>
            <a:endParaRPr lang="de-DE" sz="1800" b="0" i="0" u="none" strike="noStrike" kern="1200">
              <a:ln>
                <a:noFill/>
              </a:ln>
              <a:latin typeface="Arial" pitchFamily="18"/>
              <a:ea typeface="Microsoft YaHei" pitchFamily="2"/>
              <a:cs typeface="Mangal" pitchFamily="2"/>
            </a:endParaRPr>
          </a:p>
        </p:txBody>
      </p:sp>
      <p:sp>
        <p:nvSpPr>
          <p:cNvPr id="4" name="Titel 3"/>
          <p:cNvSpPr txBox="1">
            <a:spLocks noGrp="1"/>
          </p:cNvSpPr>
          <p:nvPr>
            <p:ph type="title" idx="4294967295"/>
          </p:nvPr>
        </p:nvSpPr>
        <p:spPr>
          <a:xfrm>
            <a:off x="216000" y="308520"/>
            <a:ext cx="9648000" cy="915480"/>
          </a:xfrm>
          <a:solidFill>
            <a:srgbClr val="CFE7F5"/>
          </a:solidFill>
          <a:ln>
            <a:solidFill>
              <a:srgbClr val="000000"/>
            </a:solidFill>
            <a:prstDash val="solid"/>
          </a:ln>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2200"/>
              <a:t> Trainingslager 2015</a:t>
            </a:r>
            <a:r>
              <a:rPr lang="de-DE" sz="1800"/>
              <a:t/>
            </a:r>
            <a:br>
              <a:rPr lang="de-DE" sz="1800"/>
            </a:br>
            <a:r>
              <a:rPr lang="de-DE" sz="1800"/>
              <a:t>- Pfälzer Wald-</a:t>
            </a:r>
          </a:p>
        </p:txBody>
      </p:sp>
      <p:pic>
        <p:nvPicPr>
          <p:cNvPr id="6" name="Bildplatzhalter 5"/>
          <p:cNvPicPr>
            <a:picLocks noGrp="1" noChangeAspect="1"/>
          </p:cNvPicPr>
          <p:nvPr>
            <p:ph type="pic" idx="4294967295"/>
          </p:nvPr>
        </p:nvPicPr>
        <p:blipFill>
          <a:blip r:embed="rId3">
            <a:lum/>
            <a:alphaModFix/>
          </a:blip>
          <a:srcRect/>
          <a:stretch>
            <a:fillRect/>
          </a:stretch>
        </p:blipFill>
        <p:spPr>
          <a:xfrm>
            <a:off x="5755581" y="2123653"/>
            <a:ext cx="4024145" cy="2880320"/>
          </a:xfrm>
          <a:ln w="12600">
            <a:solidFill>
              <a:srgbClr val="000000"/>
            </a:solidFill>
            <a:prstDash val="solid"/>
            <a:round/>
          </a:ln>
        </p:spPr>
      </p:pic>
      <p:sp>
        <p:nvSpPr>
          <p:cNvPr id="7" name="Textfeld 6"/>
          <p:cNvSpPr txBox="1"/>
          <p:nvPr/>
        </p:nvSpPr>
        <p:spPr>
          <a:xfrm>
            <a:off x="3240112" y="1728000"/>
            <a:ext cx="3967218" cy="356336"/>
          </a:xfrm>
          <a:prstGeom prst="rect">
            <a:avLst/>
          </a:prstGeom>
          <a:noFill/>
          <a:ln>
            <a:noFill/>
          </a:ln>
        </p:spPr>
        <p:txBody>
          <a:bodyPr vert="horz" wrap="none" lIns="90000" tIns="45000" rIns="90000" bIns="45000" anchorCtr="0" compatLnSpc="0">
            <a:spAutoFit/>
          </a:bodyPr>
          <a:lstStyle/>
          <a:p>
            <a:pPr marL="0" marR="0" lvl="0" indent="0" rtl="0" hangingPunct="0">
              <a:lnSpc>
                <a:spcPct val="100000"/>
              </a:lnSpc>
              <a:spcBef>
                <a:spcPts val="0"/>
              </a:spcBef>
              <a:spcAft>
                <a:spcPts val="0"/>
              </a:spcAft>
              <a:buNone/>
              <a:tabLst/>
            </a:pPr>
            <a:r>
              <a:rPr lang="de-DE" sz="1800" b="0" i="0" u="none" strike="noStrike" kern="1200" dirty="0" smtClean="0">
                <a:ln>
                  <a:noFill/>
                </a:ln>
                <a:latin typeface="Arial" pitchFamily="18"/>
                <a:ea typeface="Microsoft YaHei" pitchFamily="2"/>
                <a:cs typeface="Mangal" pitchFamily="2"/>
              </a:rPr>
              <a:t>Strecke 4 </a:t>
            </a:r>
            <a:r>
              <a:rPr lang="de-DE" sz="1800" b="0" i="0" u="none" strike="noStrike" kern="1200" dirty="0" err="1" smtClean="0">
                <a:ln>
                  <a:noFill/>
                </a:ln>
                <a:latin typeface="Arial" pitchFamily="18"/>
                <a:ea typeface="Microsoft YaHei" pitchFamily="2"/>
                <a:cs typeface="Mangal" pitchFamily="2"/>
              </a:rPr>
              <a:t>Rodalben</a:t>
            </a:r>
            <a:r>
              <a:rPr lang="de-DE" sz="1800" b="0" i="0" u="none" strike="noStrike" kern="1200" dirty="0" smtClean="0">
                <a:ln>
                  <a:noFill/>
                </a:ln>
                <a:latin typeface="Arial" pitchFamily="18"/>
                <a:ea typeface="Microsoft YaHei" pitchFamily="2"/>
                <a:cs typeface="Mangal" pitchFamily="2"/>
              </a:rPr>
              <a:t> Nr.1  </a:t>
            </a:r>
            <a:r>
              <a:rPr lang="de-DE" sz="1800" b="1" i="0" u="none" strike="noStrike" kern="1200" dirty="0" smtClean="0">
                <a:ln>
                  <a:noFill/>
                </a:ln>
                <a:latin typeface="Arial" pitchFamily="18"/>
                <a:ea typeface="Microsoft YaHei" pitchFamily="2"/>
                <a:cs typeface="Mangal" pitchFamily="2"/>
              </a:rPr>
              <a:t>14.06.2015</a:t>
            </a:r>
            <a:endParaRPr lang="de-DE" sz="1800" b="1" i="0" u="none" strike="noStrike" kern="1200" dirty="0">
              <a:ln>
                <a:noFill/>
              </a:ln>
              <a:latin typeface="Arial" pitchFamily="18"/>
              <a:ea typeface="Microsoft YaHei" pitchFamily="2"/>
              <a:cs typeface="Mangal" pitchFamily="2"/>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784" y="6156101"/>
            <a:ext cx="4370777" cy="827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74" y="2123653"/>
            <a:ext cx="5345359" cy="3772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hteck 10"/>
          <p:cNvSpPr/>
          <p:nvPr/>
        </p:nvSpPr>
        <p:spPr>
          <a:xfrm>
            <a:off x="4752280" y="5219133"/>
            <a:ext cx="5038725" cy="1754326"/>
          </a:xfrm>
          <a:prstGeom prst="rect">
            <a:avLst/>
          </a:prstGeom>
          <a:solidFill>
            <a:schemeClr val="bg1"/>
          </a:solidFill>
        </p:spPr>
        <p:txBody>
          <a:bodyPr>
            <a:spAutoFit/>
          </a:bodyPr>
          <a:lstStyle/>
          <a:p>
            <a:r>
              <a:rPr lang="de-DE" dirty="0" smtClean="0"/>
              <a:t>Zirka 57 km ist die gesamte Tour 1 lang und dabei wollen knapp 1200 Hm vernichtet werden. Das ist dann schon was für die strammeren Waden! Besonders der Aufstieg zum höchsten Punkt, dem Eschkopfturm (619 m) verlangt volle Konzentration und maximalen Krafteinsatz. </a:t>
            </a:r>
            <a:endParaRPr lang="de-DE"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tandard">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331</Words>
  <Application>Microsoft Office PowerPoint</Application>
  <PresentationFormat>Benutzerdefiniert</PresentationFormat>
  <Paragraphs>21</Paragraphs>
  <Slides>5</Slides>
  <Notes>5</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Standard</vt:lpstr>
      <vt:lpstr> Trainingslager 2015 - Pfälzer Wald-</vt:lpstr>
      <vt:lpstr> Trainingslager 2015 - Pfälzer Wald- 11.06.2015</vt:lpstr>
      <vt:lpstr> Trainingslager 2015 - Pfälzer Wald- 12.06.2015</vt:lpstr>
      <vt:lpstr> Trainingslager 2015 - Pfälzer Wald-</vt:lpstr>
      <vt:lpstr> Trainingslager 2015 - Pfälzer Wald-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Trainingslager 2015 - Pfälzer Wald-</dc:title>
  <dc:creator>Philippe Grönberg</dc:creator>
  <cp:lastModifiedBy>Laptop1</cp:lastModifiedBy>
  <cp:revision>20</cp:revision>
  <dcterms:created xsi:type="dcterms:W3CDTF">2015-06-07T14:29:53Z</dcterms:created>
  <dcterms:modified xsi:type="dcterms:W3CDTF">2016-05-03T23:47:47Z</dcterms:modified>
</cp:coreProperties>
</file>